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311" r:id="rId5"/>
    <p:sldId id="296" r:id="rId6"/>
    <p:sldId id="288" r:id="rId7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524" autoAdjust="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>
        <p:guide pos="3840"/>
        <p:guide orient="horz" pos="960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E1DC9-418B-48B3-9C3D-28340D20EB2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2025-03-27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56B3A4-6403-45F3-8258-5B00C047BFB8}" type="datetime1">
              <a:rPr lang="ko-KR" altLang="en-US" noProof="0" smtClean="0"/>
              <a:t>2025-03-27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6B913A0-8194-43AB-8CE1-D8825DE3150C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552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0485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8" descr="분홍색 배경의 야자수 잎 사진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위험 및 보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4" descr="야자수 잎 사진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핵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8" descr="두 야자수 잎으로 테두리가 있는 노트북 키보드 사진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요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13" descr="식물 사진 클로즈업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 descr="야자수 잎 사진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그림 개체 틀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0" name="그림 개체 틀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1" name="그림 개체 틀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조직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ko-KR" noProof="0"/>
              <a:t>SmartArt </a:t>
            </a:r>
            <a:r>
              <a:rPr lang="ko-KR" altLang="en-US" noProof="0"/>
              <a:t>그래픽을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기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개체 틀 17" descr="식물 사진 클로즈업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장 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개체 틀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즈니스 개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ko-KR" altLang="en-US" sz="36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ko-KR" altLang="en-US" noProof="0"/>
              <a:t>클릭하여 텍스트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4" name="텍스트 개체 틀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항목 제목</a:t>
            </a:r>
          </a:p>
        </p:txBody>
      </p:sp>
      <p:sp>
        <p:nvSpPr>
          <p:cNvPr id="38" name="텍스트 개체 틀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39" name="텍스트 개체 틀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0" name="텍스트 개체 틀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1" name="텍스트 개체 틀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2" name="텍스트 개체 틀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4" name="텍스트 개체 틀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5" name="텍스트 개체 틀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6" name="텍스트 개체 틀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8" name="텍스트 개체 틀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9" name="텍스트 개체 틀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7" name="텍스트 개체 틀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0" name="텍스트 개체 틀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1" name="텍스트 개체 틀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43" name="텍스트 개체 틀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ko-KR" altLang="en-US" noProof="0"/>
              <a:t>연도</a:t>
            </a:r>
          </a:p>
        </p:txBody>
      </p:sp>
      <p:sp>
        <p:nvSpPr>
          <p:cNvPr id="52" name="텍스트 개체 틀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3" name="텍스트 개체 틀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4" name="텍스트 개체 틀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5" name="텍스트 개체 틀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6" name="텍스트 개체 틀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7" name="텍스트 개체 틀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8" name="텍스트 개체 틀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0" name="텍스트 개체 틀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1" name="텍스트 개체 틀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59" name="텍스트 개체 틀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2" name="텍스트 개체 틀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63" name="텍스트 개체 틀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ko-KR" noProof="0"/>
              <a:t>MM</a:t>
            </a:r>
            <a:endParaRPr lang="ko-KR" altLang="en-US" noProof="0"/>
          </a:p>
        </p:txBody>
      </p:sp>
      <p:sp>
        <p:nvSpPr>
          <p:cNvPr id="33" name="날짜 개체 틀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34" name="바닥글 개체 틀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</a:p>
        </p:txBody>
      </p:sp>
      <p:sp>
        <p:nvSpPr>
          <p:cNvPr id="35" name="슬라이드 번호 개체 틀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20XX</a:t>
            </a:r>
            <a:r>
              <a:rPr lang="ko-KR" altLang="en-US" noProof="0"/>
              <a:t>년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Contoso </a:t>
            </a:r>
            <a:r>
              <a:rPr lang="ko-KR" altLang="en-US" noProof="0"/>
              <a:t>비즈니스 계획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CEABB6-07DC-46E8-9B57-56EC44A396E5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시장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원격 작업은 그 어느 때보다 인기가 높아졌으며</a:t>
            </a:r>
            <a:r>
              <a:rPr lang="en-US" altLang="ko-KR" dirty="0"/>
              <a:t>, </a:t>
            </a:r>
            <a:r>
              <a:rPr lang="ko-KR" altLang="en-US" dirty="0"/>
              <a:t>기업들은 팀 간에 효과적인 커뮤니케이션을 창출하는 도구에 대해                고민하고 있습니다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 rtlCol="0"/>
          <a:lstStyle/>
          <a:p>
            <a:pPr rtl="0"/>
            <a:r>
              <a:rPr lang="ko-KR" altLang="en-US" dirty="0"/>
              <a:t>시장 추세는 예측에 따라 계속 상승할 것이며</a:t>
            </a:r>
            <a:r>
              <a:rPr lang="en-US" altLang="ko-KR" dirty="0"/>
              <a:t>, </a:t>
            </a:r>
            <a:r>
              <a:rPr lang="ko-KR" altLang="en-US" dirty="0"/>
              <a:t>이는 이 지역에서 더 많은 비즈니스 영역을 확보할 수 있는 기회를                     제공할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내용 개체 틀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 rtlCol="0"/>
          <a:lstStyle/>
          <a:p>
            <a:pPr rtl="0"/>
            <a:r>
              <a:rPr lang="ko-KR" altLang="en-US" dirty="0"/>
              <a:t>제품 가격이 저렴해서 시장 우위를 점할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1</a:t>
            </a:fld>
            <a:endParaRPr lang="ko-KR" altLang="en-US"/>
          </a:p>
        </p:txBody>
      </p:sp>
      <p:pic>
        <p:nvPicPr>
          <p:cNvPr id="25" name="그래픽 24" descr="도구 개요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그래픽 26" descr="상승 추세가 있는 막대 그래프 윤곽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그래픽 28" descr="금액 개요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기회 </a:t>
            </a:r>
          </a:p>
        </p:txBody>
      </p:sp>
      <p:sp>
        <p:nvSpPr>
          <p:cNvPr id="40" name="내용 개체 틀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시장 차이</a:t>
            </a:r>
          </a:p>
        </p:txBody>
      </p:sp>
      <p:sp>
        <p:nvSpPr>
          <p:cNvPr id="38" name="내용 개체 틀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당사 제품처럼 고객에게 도움이 되는 제품은 거의 없습니다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3" name="내용 개체 틀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고객</a:t>
            </a:r>
          </a:p>
        </p:txBody>
      </p:sp>
      <p:sp>
        <p:nvSpPr>
          <p:cNvPr id="42" name="내용 개체 틀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미국 소비자의 </a:t>
            </a:r>
            <a:r>
              <a:rPr lang="en-US" altLang="ko-KR" dirty="0"/>
              <a:t>66%</a:t>
            </a:r>
            <a:r>
              <a:rPr lang="ko-KR" altLang="en-US" dirty="0"/>
              <a:t>가 문제를 부분적으로만 해결하는 여러 제품에 비용을 지출합니다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5" name="내용 개체 틀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재무</a:t>
            </a:r>
          </a:p>
        </p:txBody>
      </p:sp>
      <p:sp>
        <p:nvSpPr>
          <p:cNvPr id="44" name="내용 개체 틀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/>
              <a:t>2018</a:t>
            </a:r>
            <a:r>
              <a:rPr lang="ko-KR" altLang="en-US" dirty="0"/>
              <a:t>년 다른 제품에 지출한 </a:t>
            </a:r>
            <a:r>
              <a:rPr lang="en-US" altLang="ko-KR" dirty="0"/>
              <a:t>480</a:t>
            </a:r>
            <a:r>
              <a:rPr lang="ko-KR" altLang="en-US" dirty="0"/>
              <a:t>억 달러 중 약 </a:t>
            </a:r>
            <a:r>
              <a:rPr lang="en-US" altLang="ko-KR" dirty="0"/>
              <a:t>1/4</a:t>
            </a:r>
            <a:r>
              <a:rPr lang="ko-KR" altLang="en-US" dirty="0"/>
              <a:t>을 </a:t>
            </a:r>
            <a:r>
              <a:rPr lang="ko-KR" altLang="en-US" dirty="0" err="1"/>
              <a:t>밀레니얼</a:t>
            </a:r>
            <a:r>
              <a:rPr lang="ko-KR" altLang="en-US" dirty="0"/>
              <a:t> 세대가 차지합니다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41" name="내용 개체 틀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비용</a:t>
            </a:r>
          </a:p>
        </p:txBody>
      </p:sp>
      <p:sp>
        <p:nvSpPr>
          <p:cNvPr id="39" name="내용 개체 틀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생산성 손실 비용이 수천 달러입니다</a:t>
            </a:r>
            <a:r>
              <a:rPr lang="en-US" altLang="ko-KR" dirty="0"/>
              <a:t>. </a:t>
            </a:r>
            <a:endParaRPr lang="ko-KR" altLang="en-US" dirty="0"/>
          </a:p>
        </p:txBody>
      </p:sp>
      <p:sp>
        <p:nvSpPr>
          <p:cNvPr id="47" name="내용 개체 틀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 rtlCol="0"/>
          <a:lstStyle/>
          <a:p>
            <a:pPr rtl="0"/>
            <a:r>
              <a:rPr lang="ko-KR" altLang="en-US" dirty="0"/>
              <a:t>유용성</a:t>
            </a:r>
          </a:p>
        </p:txBody>
      </p:sp>
      <p:sp>
        <p:nvSpPr>
          <p:cNvPr id="46" name="내용 개체 틀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고객은 사용하기 쉬운 것을 원합니다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ko-KR" smtClean="0"/>
              <a:pPr rtl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목표 및 목적</a:t>
            </a:r>
          </a:p>
        </p:txBody>
      </p:sp>
      <p:sp>
        <p:nvSpPr>
          <p:cNvPr id="32" name="텍스트 개체 틀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rtlCol="0" anchor="t" anchorCtr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</a:rPr>
              <a:t>초안 청사진</a:t>
            </a:r>
          </a:p>
        </p:txBody>
      </p:sp>
      <p:sp>
        <p:nvSpPr>
          <p:cNvPr id="4" name="텍스트 개체 틀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8" name="텍스트 개체 틀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포커스 그룹 운영</a:t>
            </a:r>
          </a:p>
        </p:txBody>
      </p:sp>
      <p:sp>
        <p:nvSpPr>
          <p:cNvPr id="39" name="텍스트 개체 틀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4" name="텍스트 개체 틀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피드백 수집</a:t>
            </a:r>
          </a:p>
        </p:txBody>
      </p:sp>
      <p:sp>
        <p:nvSpPr>
          <p:cNvPr id="35" name="텍스트 개체 틀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8" y="3255264"/>
            <a:ext cx="1017791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20XX</a:t>
            </a:r>
            <a:r>
              <a:rPr lang="ko-KR" altLang="en-US" dirty="0">
                <a:latin typeface="맑은 고딕" panose="020B0503020000020004" pitchFamily="50" charset="-127"/>
              </a:rPr>
              <a:t>년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/>
              <a:t>1</a:t>
            </a:r>
            <a:r>
              <a:rPr lang="ko-KR" altLang="en-US" dirty="0"/>
              <a:t>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2</a:t>
            </a:r>
            <a:r>
              <a:rPr lang="ko-KR" altLang="en-US"/>
              <a:t>월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3</a:t>
            </a:r>
            <a:r>
              <a:rPr lang="ko-KR" altLang="en-US"/>
              <a:t>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4</a:t>
            </a:r>
            <a:r>
              <a:rPr lang="ko-KR" altLang="en-US"/>
              <a:t>월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5</a:t>
            </a:r>
            <a:r>
              <a:rPr lang="ko-KR" altLang="en-US"/>
              <a:t>월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6</a:t>
            </a:r>
            <a:r>
              <a:rPr lang="ko-KR" altLang="en-US"/>
              <a:t>월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7</a:t>
            </a:r>
            <a:r>
              <a:rPr lang="ko-KR" altLang="en-US"/>
              <a:t>월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8</a:t>
            </a:r>
            <a:r>
              <a:rPr lang="ko-KR" altLang="en-US"/>
              <a:t>월</a:t>
            </a:r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9</a:t>
            </a:r>
            <a:r>
              <a:rPr lang="ko-KR" altLang="en-US"/>
              <a:t>월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10</a:t>
            </a:r>
            <a:r>
              <a:rPr lang="ko-KR" altLang="en-US"/>
              <a:t>월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11</a:t>
            </a:r>
            <a:r>
              <a:rPr lang="ko-KR" altLang="en-US"/>
              <a:t>월</a:t>
            </a:r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12</a:t>
            </a:r>
            <a:r>
              <a:rPr lang="ko-KR" altLang="en-US"/>
              <a:t>월</a:t>
            </a:r>
          </a:p>
        </p:txBody>
      </p:sp>
      <p:sp>
        <p:nvSpPr>
          <p:cNvPr id="11" name="연도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399" y="4114800"/>
            <a:ext cx="1017791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</a:rPr>
              <a:t>20XX</a:t>
            </a:r>
            <a:r>
              <a:rPr lang="ko-KR" altLang="en-US" dirty="0">
                <a:latin typeface="맑은 고딕" panose="020B0503020000020004" pitchFamily="50" charset="-127"/>
              </a:rPr>
              <a:t>년</a:t>
            </a: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</a:t>
            </a:r>
            <a:r>
              <a:rPr lang="ko-KR" altLang="en-US"/>
              <a:t>월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2</a:t>
            </a:r>
            <a:r>
              <a:rPr lang="ko-KR" altLang="en-US"/>
              <a:t>월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3</a:t>
            </a:r>
            <a:r>
              <a:rPr lang="ko-KR" altLang="en-US"/>
              <a:t>월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4</a:t>
            </a:r>
            <a:r>
              <a:rPr lang="ko-KR" altLang="en-US"/>
              <a:t>월</a:t>
            </a:r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5</a:t>
            </a:r>
            <a:r>
              <a:rPr lang="ko-KR" altLang="en-US"/>
              <a:t>월</a:t>
            </a:r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6</a:t>
            </a:r>
            <a:r>
              <a:rPr lang="ko-KR" altLang="en-US"/>
              <a:t>월</a:t>
            </a:r>
          </a:p>
        </p:txBody>
      </p:sp>
      <p:sp>
        <p:nvSpPr>
          <p:cNvPr id="26" name="텍스트 개체 틀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7</a:t>
            </a:r>
            <a:r>
              <a:rPr lang="ko-KR" altLang="en-US"/>
              <a:t>월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8</a:t>
            </a:r>
            <a:r>
              <a:rPr lang="ko-KR" altLang="en-US"/>
              <a:t>월</a:t>
            </a:r>
          </a:p>
        </p:txBody>
      </p:sp>
      <p:sp>
        <p:nvSpPr>
          <p:cNvPr id="29" name="텍스트 개체 틀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9</a:t>
            </a:r>
            <a:r>
              <a:rPr lang="ko-KR" altLang="en-US"/>
              <a:t>월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10</a:t>
            </a:r>
            <a:r>
              <a:rPr lang="ko-KR" altLang="en-US"/>
              <a:t>월</a:t>
            </a:r>
          </a:p>
        </p:txBody>
      </p:sp>
      <p:sp>
        <p:nvSpPr>
          <p:cNvPr id="30" name="텍스트 개체 틀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11</a:t>
            </a:r>
            <a:r>
              <a:rPr lang="ko-KR" altLang="en-US"/>
              <a:t>월</a:t>
            </a:r>
          </a:p>
        </p:txBody>
      </p:sp>
      <p:sp>
        <p:nvSpPr>
          <p:cNvPr id="31" name="텍스트 개체 틀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/>
          <a:p>
            <a:pPr rtl="0"/>
            <a:r>
              <a:rPr lang="en-US" altLang="ko-KR"/>
              <a:t>12</a:t>
            </a:r>
            <a:r>
              <a:rPr lang="ko-KR" altLang="en-US"/>
              <a:t>월</a:t>
            </a:r>
          </a:p>
        </p:txBody>
      </p:sp>
      <p:sp>
        <p:nvSpPr>
          <p:cNvPr id="40" name="텍스트 개체 틀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디자인 테스트</a:t>
            </a:r>
          </a:p>
        </p:txBody>
      </p:sp>
      <p:sp>
        <p:nvSpPr>
          <p:cNvPr id="41" name="텍스트 개체 틀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64" name="텍스트 개체 틀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 Light"/>
              </a:rPr>
              <a:t>디자인 시작</a:t>
            </a:r>
          </a:p>
        </p:txBody>
      </p:sp>
      <p:sp>
        <p:nvSpPr>
          <p:cNvPr id="66" name="텍스트 개체 틀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6" name="텍스트 개체 틀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클라이언트에게 제공</a:t>
            </a:r>
          </a:p>
        </p:txBody>
      </p:sp>
      <p:sp>
        <p:nvSpPr>
          <p:cNvPr id="37" name="텍스트 개체 틀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</a:p>
        </p:txBody>
      </p:sp>
      <p:sp>
        <p:nvSpPr>
          <p:cNvPr id="33" name="날짜 개체 틀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ko-KR"/>
              <a:t>20XX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ko-KR"/>
              <a:t>Contoso </a:t>
            </a:r>
            <a:r>
              <a:rPr lang="ko-KR" altLang="en-US"/>
              <a:t>비즈니스 계획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smtClean="0"/>
              <a:pPr rtl="0"/>
              <a:t>3</a:t>
            </a:fld>
            <a:endParaRPr lang="ko-KR" altLang="en-US"/>
          </a:p>
        </p:txBody>
      </p:sp>
      <p:cxnSp>
        <p:nvCxnSpPr>
          <p:cNvPr id="47" name="직선 연결선(S)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(S)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8" name="직선 연결선(S)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(S)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(S)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(S)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3_TF10081922_Win32" id="{84C63527-4234-4040-A984-F4AAFDB0AF0D}" vid="{AAE20D9D-9A23-435B-85C2-6A25370F1FA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{0D7B7DF9-91D2-44AE-98FD-226185366769}tf10081922_win32</Template>
  <TotalTime>0</TotalTime>
  <Words>221</Words>
  <Application>Microsoft Office PowerPoint</Application>
  <PresentationFormat>와이드스크린</PresentationFormat>
  <Paragraphs>66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시장 요약</vt:lpstr>
      <vt:lpstr>기회 </vt:lpstr>
      <vt:lpstr>목표 및 목적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김영준</dc:creator>
  <cp:lastModifiedBy>김영준</cp:lastModifiedBy>
  <cp:revision>2</cp:revision>
  <dcterms:created xsi:type="dcterms:W3CDTF">2025-03-25T03:30:33Z</dcterms:created>
  <dcterms:modified xsi:type="dcterms:W3CDTF">2025-03-27T06:03:23Z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